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3F4B1F9E-6DB1-4493-8791-4C646AA3F09E}">
  <a:tblStyle styleId="{3F4B1F9E-6DB1-4493-8791-4C646AA3F09E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7999" cy="3163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Unocoin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l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2400">
                <a:solidFill>
                  <a:srgbClr val="475168"/>
                </a:solidFill>
                <a:highlight>
                  <a:srgbClr val="D9F4F2"/>
                </a:highlight>
                <a:latin typeface="Arial"/>
                <a:ea typeface="Arial"/>
                <a:cs typeface="Arial"/>
                <a:sym typeface="Arial"/>
              </a:rPr>
              <a:t>INDIA'S MOST POPULAR </a:t>
            </a:r>
            <a:r>
              <a:rPr b="1" lang="en" sz="2400">
                <a:solidFill>
                  <a:srgbClr val="F8A23A"/>
                </a:solidFill>
                <a:highlight>
                  <a:srgbClr val="D9F4F2"/>
                </a:highlight>
                <a:latin typeface="Arial"/>
                <a:ea typeface="Arial"/>
                <a:cs typeface="Arial"/>
                <a:sym typeface="Arial"/>
              </a:rPr>
              <a:t>BITCOIN</a:t>
            </a:r>
            <a:r>
              <a:rPr b="1" lang="en" sz="2400">
                <a:solidFill>
                  <a:srgbClr val="475168"/>
                </a:solidFill>
                <a:highlight>
                  <a:srgbClr val="D9F4F2"/>
                </a:highlight>
                <a:latin typeface="Arial"/>
                <a:ea typeface="Arial"/>
                <a:cs typeface="Arial"/>
                <a:sym typeface="Arial"/>
              </a:rPr>
              <a:t> COMPANY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Buy BitCoins Workflow</a:t>
            </a:r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399"/>
            <a:ext cx="8991600" cy="29889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Tech-Stack</a:t>
            </a:r>
            <a:r>
              <a:rPr lang="en"/>
              <a:t>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JavaScript + Node.js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226075" y="357800"/>
            <a:ext cx="2808000" cy="442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800"/>
              <a:t>Use Cases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78725" y="806425"/>
            <a:ext cx="3201600" cy="4337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Actors: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Buyer: User having Unocoin address and bitcoins in the wallet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Merchant: Accepting bitcoin payment </a:t>
            </a:r>
          </a:p>
          <a:p>
            <a:pPr lvl="0">
              <a:spcBef>
                <a:spcPts val="0"/>
              </a:spcBef>
              <a:buNone/>
            </a:pPr>
            <a:r>
              <a:rPr b="1" lang="en"/>
              <a:t>PreConditions: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User must be having valid Unocoin account</a:t>
            </a:r>
          </a:p>
          <a:p>
            <a:pPr lvl="0">
              <a:spcBef>
                <a:spcPts val="0"/>
              </a:spcBef>
              <a:buNone/>
            </a:pPr>
            <a:r>
              <a:rPr b="1" lang="en"/>
              <a:t>Flow: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User logs in to Unocoin account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2 level authentication using OTP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15074" y="357800"/>
            <a:ext cx="5128924" cy="382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61" name="Shape 161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Shape 162"/>
          <p:cNvSpPr txBox="1"/>
          <p:nvPr>
            <p:ph type="title"/>
          </p:nvPr>
        </p:nvSpPr>
        <p:spPr>
          <a:xfrm>
            <a:off x="490250" y="488250"/>
            <a:ext cx="4439099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Security</a:t>
            </a:r>
          </a:p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-"/>
            </a:pPr>
            <a:r>
              <a:rPr lang="en" sz="1800"/>
              <a:t>Two level Authentication using credentials verification and OTP for every transaction</a:t>
            </a:r>
          </a:p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SzPct val="100000"/>
              <a:buChar char="-"/>
            </a:pPr>
            <a:r>
              <a:rPr lang="en" sz="1800"/>
              <a:t>Reduced risk of eavesdropping and password based attacks by avoiding cache storage of client credentials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900"/>
          </a:p>
        </p:txBody>
      </p:sp>
      <p:grpSp>
        <p:nvGrpSpPr>
          <p:cNvPr id="163" name="Shape 163"/>
          <p:cNvGrpSpPr/>
          <p:nvPr/>
        </p:nvGrpSpPr>
        <p:grpSpPr>
          <a:xfrm>
            <a:off x="5212393" y="864519"/>
            <a:ext cx="3307407" cy="3307407"/>
            <a:chOff x="5212393" y="864519"/>
            <a:chExt cx="3307407" cy="3307407"/>
          </a:xfrm>
        </p:grpSpPr>
        <p:sp>
          <p:nvSpPr>
            <p:cNvPr id="164" name="Shape 164"/>
            <p:cNvSpPr/>
            <p:nvPr/>
          </p:nvSpPr>
          <p:spPr>
            <a:xfrm>
              <a:off x="521239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5549484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5886575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6223662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656075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689784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7234932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7572022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7909113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8246200" y="86451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521239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5549484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6223662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656075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689784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7234932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7572022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7909113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8246200" y="120160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521239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5549484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5886575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6223662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656075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689784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7234932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7572022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7909113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8246200" y="153869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521239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5549484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5886575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6223662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656075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689784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7234932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7572022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7909113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8246200" y="187578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521239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622366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689784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757202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8246200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521239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5549484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5886575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6223662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656075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689784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7234932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7572022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7909113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8246200" y="254996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521239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5549484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5886575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6223662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656075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689784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7234932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7572022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7909113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8246200" y="288705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521239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622366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689784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757202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8246200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521239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5549484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5886575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6223662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656075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689784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7234932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7572022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7909113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8246200" y="356123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521239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5549484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5886575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6223662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656075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689784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7234932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7572022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7909113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8246200" y="3898326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type="title"/>
          </p:nvPr>
        </p:nvSpPr>
        <p:spPr>
          <a:xfrm>
            <a:off x="490250" y="488250"/>
            <a:ext cx="78942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Queries??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Shape 7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49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>
            <p:ph type="title"/>
          </p:nvPr>
        </p:nvSpPr>
        <p:spPr>
          <a:xfrm>
            <a:off x="490250" y="488250"/>
            <a:ext cx="79335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/>
              <a:t>Mission statement: </a:t>
            </a:r>
            <a:r>
              <a:rPr lang="en" sz="4800"/>
              <a:t>Cashless Indian Economy - A step towards Digital India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problem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Promoting the use of Bitcoins through UNOCOIN as a payment method 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Introducing new features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Extending the functionality of existing UNOCOIN system</a:t>
            </a:r>
          </a:p>
        </p:txBody>
      </p:sp>
      <p:graphicFrame>
        <p:nvGraphicFramePr>
          <p:cNvPr id="81" name="Shape 81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{3F4B1F9E-6DB1-4493-8791-4C646AA3F09E}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20XX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82" name="Shape 82"/>
          <p:cNvSpPr/>
          <p:nvPr/>
        </p:nvSpPr>
        <p:spPr>
          <a:xfrm>
            <a:off x="5154825" y="3536047"/>
            <a:ext cx="722399" cy="9905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5975583" y="3069166"/>
            <a:ext cx="722399" cy="14573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796350" y="2427424"/>
            <a:ext cx="722400" cy="2099100"/>
          </a:xfrm>
          <a:prstGeom prst="rect">
            <a:avLst/>
          </a:prstGeom>
          <a:solidFill>
            <a:srgbClr val="CC412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7617100" y="1919399"/>
            <a:ext cx="722400" cy="2607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Shape 86"/>
          <p:cNvCxnSpPr/>
          <p:nvPr/>
        </p:nvCxnSpPr>
        <p:spPr>
          <a:xfrm rot="10800000">
            <a:off x="509400" y="4552050"/>
            <a:ext cx="8147099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91" name="Shape 91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 txBox="1"/>
          <p:nvPr>
            <p:ph type="title"/>
          </p:nvPr>
        </p:nvSpPr>
        <p:spPr>
          <a:xfrm>
            <a:off x="265500" y="1830600"/>
            <a:ext cx="4045199" cy="148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</a:p>
        </p:txBody>
      </p:sp>
      <p:sp>
        <p:nvSpPr>
          <p:cNvPr id="93" name="Shape 93"/>
          <p:cNvSpPr txBox="1"/>
          <p:nvPr>
            <p:ph idx="2" type="body"/>
          </p:nvPr>
        </p:nvSpPr>
        <p:spPr>
          <a:xfrm>
            <a:off x="4658024" y="724200"/>
            <a:ext cx="4118399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400"/>
              <a:t>Uniform Payment Gateway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A chrome extension that lets you shop “</a:t>
            </a:r>
            <a:r>
              <a:rPr b="1" lang="en" sz="2400"/>
              <a:t>ANYWHERE</a:t>
            </a:r>
            <a:r>
              <a:rPr lang="en" sz="2400"/>
              <a:t>” with your Unocoin Wallet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Overview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4563150" y="572850"/>
            <a:ext cx="4119899" cy="3997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solidFill>
            <a:srgbClr val="999999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Clr>
                <a:schemeClr val="accent4"/>
              </a:buClr>
              <a:buSzPct val="100000"/>
              <a:buFont typeface="Roboto"/>
              <a:buChar char="-"/>
            </a:pPr>
            <a:r>
              <a:rPr b="1" i="1" lang="en">
                <a:solidFill>
                  <a:schemeClr val="accent4"/>
                </a:solidFill>
              </a:rPr>
              <a:t>The proposed system provides an interface for a payment gateway to pay Bitcoins through Unocoin for Unocoin merchants as well as Non-Unocoin merchants</a:t>
            </a:r>
          </a:p>
          <a:p>
            <a:pPr indent="-342900" lvl="0" marL="457200" rtl="0">
              <a:spcBef>
                <a:spcPts val="0"/>
              </a:spcBef>
              <a:spcAft>
                <a:spcPts val="1000"/>
              </a:spcAft>
              <a:buClr>
                <a:schemeClr val="accent4"/>
              </a:buClr>
              <a:buSzPct val="100000"/>
              <a:buFont typeface="Roboto"/>
              <a:buChar char="-"/>
            </a:pPr>
            <a:r>
              <a:rPr b="1" i="1" lang="en">
                <a:solidFill>
                  <a:schemeClr val="accent4"/>
                </a:solidFill>
              </a:rPr>
              <a:t>Using the proposed system, Unocoin  wallet can be used with any merchant that accepts Bitcoins, thus extending the reach of Unocoin to practically everywhere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i="1">
              <a:solidFill>
                <a:schemeClr val="accent4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What all it provides?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AFAFA"/>
              </a:buClr>
              <a:buSzPct val="100000"/>
              <a:buFont typeface="Roboto"/>
              <a:buChar char="-"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No restriction for the use of Unocoin wallet only for Unocoin merchants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AFAFA"/>
              </a:buClr>
              <a:buSzPct val="100000"/>
              <a:buFont typeface="Roboto"/>
              <a:buChar char="-"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Common interface for all merchants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AFAFA"/>
              </a:buClr>
              <a:buSzPct val="100000"/>
              <a:buFont typeface="Roboto"/>
              <a:buChar char="-"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More user friendly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AFAFA"/>
              </a:buClr>
              <a:buSzPct val="100000"/>
              <a:buFont typeface="Roboto"/>
              <a:buChar char="-"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Secure transactions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How it works</a:t>
            </a:r>
          </a:p>
        </p:txBody>
      </p:sp>
      <p:cxnSp>
        <p:nvCxnSpPr>
          <p:cNvPr id="112" name="Shape 112"/>
          <p:cNvCxnSpPr/>
          <p:nvPr/>
        </p:nvCxnSpPr>
        <p:spPr>
          <a:xfrm>
            <a:off x="929037" y="2507950"/>
            <a:ext cx="0" cy="1038599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13" name="Shape 113"/>
          <p:cNvSpPr txBox="1"/>
          <p:nvPr>
            <p:ph type="title"/>
          </p:nvPr>
        </p:nvSpPr>
        <p:spPr>
          <a:xfrm>
            <a:off x="976112" y="2384686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976112" y="2674712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Proceed to pay and Authenticate</a:t>
            </a:r>
          </a:p>
        </p:txBody>
      </p:sp>
      <p:cxnSp>
        <p:nvCxnSpPr>
          <p:cNvPr id="115" name="Shape 115"/>
          <p:cNvCxnSpPr/>
          <p:nvPr/>
        </p:nvCxnSpPr>
        <p:spPr>
          <a:xfrm>
            <a:off x="3395737" y="2355550"/>
            <a:ext cx="0" cy="1038599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16" name="Shape 116"/>
          <p:cNvSpPr txBox="1"/>
          <p:nvPr>
            <p:ph type="title"/>
          </p:nvPr>
        </p:nvSpPr>
        <p:spPr>
          <a:xfrm>
            <a:off x="3442812" y="2241075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3442800" y="2531099"/>
            <a:ext cx="1814100" cy="8630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Check Unocoin Balance, If Balance &lt; Amount : INR Deposit</a:t>
            </a:r>
          </a:p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6457562" y="2053100"/>
            <a:ext cx="0" cy="1038599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19" name="Shape 119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504637" y="2219970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Complete payment using SendBTC</a:t>
            </a:r>
          </a:p>
        </p:txBody>
      </p:sp>
      <p:grpSp>
        <p:nvGrpSpPr>
          <p:cNvPr id="121" name="Shape 121"/>
          <p:cNvGrpSpPr/>
          <p:nvPr/>
        </p:nvGrpSpPr>
        <p:grpSpPr>
          <a:xfrm>
            <a:off x="929030" y="3219673"/>
            <a:ext cx="6993308" cy="1520399"/>
            <a:chOff x="929030" y="3219673"/>
            <a:chExt cx="6993308" cy="1520399"/>
          </a:xfrm>
        </p:grpSpPr>
        <p:cxnSp>
          <p:nvCxnSpPr>
            <p:cNvPr id="122" name="Shape 122"/>
            <p:cNvCxnSpPr>
              <a:stCxn id="123" idx="6"/>
              <a:endCxn id="124" idx="2"/>
            </p:cNvCxnSpPr>
            <p:nvPr/>
          </p:nvCxnSpPr>
          <p:spPr>
            <a:xfrm>
              <a:off x="1537730" y="3979906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lg" w="lg" type="none"/>
              <a:tailEnd len="lg" w="lg" type="none"/>
            </a:ln>
          </p:spPr>
        </p:cxnSp>
        <p:sp>
          <p:nvSpPr>
            <p:cNvPr id="123" name="Shape 123"/>
            <p:cNvSpPr/>
            <p:nvPr/>
          </p:nvSpPr>
          <p:spPr>
            <a:xfrm>
              <a:off x="929030" y="3675556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3421283" y="3431304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6401939" y="3219673"/>
              <a:ext cx="1520399" cy="15203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Workflow: Proceed to Pay and Authenticate</a:t>
            </a:r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920724" cy="29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Workflow: Proceed to Pay and Authenticate</a:t>
            </a:r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991599" cy="387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